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73" r:id="rId4"/>
    <p:sldId id="274" r:id="rId5"/>
    <p:sldId id="275" r:id="rId6"/>
    <p:sldId id="276" r:id="rId7"/>
    <p:sldId id="278" r:id="rId8"/>
    <p:sldId id="257" r:id="rId9"/>
    <p:sldId id="264" r:id="rId10"/>
    <p:sldId id="258" r:id="rId11"/>
    <p:sldId id="259" r:id="rId12"/>
    <p:sldId id="262" r:id="rId13"/>
    <p:sldId id="263" r:id="rId14"/>
    <p:sldId id="269" r:id="rId15"/>
    <p:sldId id="268" r:id="rId16"/>
    <p:sldId id="270" r:id="rId17"/>
    <p:sldId id="271" r:id="rId18"/>
    <p:sldId id="272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087" autoAdjust="0"/>
    <p:restoredTop sz="94660" autoAdjust="0"/>
  </p:normalViewPr>
  <p:slideViewPr>
    <p:cSldViewPr snapToGrid="0">
      <p:cViewPr>
        <p:scale>
          <a:sx n="93" d="100"/>
          <a:sy n="93" d="100"/>
        </p:scale>
        <p:origin x="-80" y="-2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261326-C5B1-4ECB-B997-56340E749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91D41A0-10E1-40DD-A49D-C68C5902C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64B8D5-3D43-4D5D-89DD-33985C28B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F677-E1FF-4B64-A21B-8B51997475E1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3B8D04-A139-4299-810D-F99B2AE12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8B6F29-7D0A-4243-8AAC-BF90B4C7F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CF2-D3F4-4285-82A9-F04D657A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8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734F58-9742-4E41-ACB0-A69BE0780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35CE53-6352-4E75-8276-D6C129EE8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DDD20C-9121-47D5-9C4B-1ED73F41D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F677-E1FF-4B64-A21B-8B51997475E1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867019-8D5F-42F7-A41F-8EE6C7820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113913-13F1-4922-834C-EF016546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CF2-D3F4-4285-82A9-F04D657A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5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7E2750-3C46-493E-9698-C881B3C0BC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A5A0CF-F880-46D7-9770-606C4738E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19AC9-DBEE-4688-8F66-9CAE21A52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F677-E1FF-4B64-A21B-8B51997475E1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7DE926-8113-40A6-8553-CC5B26CA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AEFAE9-BAB9-4DC7-88F8-7D62B234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CF2-D3F4-4285-82A9-F04D657A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36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B2C0ED-0FA9-47E0-9666-5495A28ED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694989-87F3-4FC6-963F-FCEF3AB1E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04D0A9-CCDD-4878-96FD-FC1D04499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F677-E1FF-4B64-A21B-8B51997475E1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81A860-F70E-4077-9721-B587D2645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45DC25-1666-4169-A5AE-01EA58DFD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CF2-D3F4-4285-82A9-F04D657A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2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9B0E0-ACC2-4DA6-80C1-C5C21E1AB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3610AF-0FB2-4DB4-B723-54C4D8A52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089049-D27E-4BFB-9A2A-9502FDA4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F677-E1FF-4B64-A21B-8B51997475E1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AB79EC-E659-4599-95BC-A0F485C43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BB03C3-1D43-4192-9065-48AA351D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CF2-D3F4-4285-82A9-F04D657A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83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244CA1-5713-402B-AB0F-1DC477D4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D555BB-4014-4346-B61E-743BE9291F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FE021B-3767-41CB-A202-867343750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DEFD62-B465-4605-8C20-EB09BE49D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F677-E1FF-4B64-A21B-8B51997475E1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97579B-5377-4D9D-B0CB-3E47B6D03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F051E3-ED44-4F62-BC7D-5DFC51B01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CF2-D3F4-4285-82A9-F04D657A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4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804C61-B911-4144-90E7-4E19C8FA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DA0A61-E54B-4675-A6B3-DCED2245F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E3AADF-E911-4AB2-9AD1-9B12706E7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DC8456-39F3-4873-8E92-07DE80904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96D0BF7-92EE-4806-857A-0476953DD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FF655A3-FFDA-4DD8-BD18-275DC72EA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F677-E1FF-4B64-A21B-8B51997475E1}" type="datetimeFigureOut">
              <a:rPr lang="en-US" smtClean="0"/>
              <a:t>4/14/20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F892D4E-7436-4B24-932F-99E047E7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F6CA19-ED9C-44EC-83FA-57B394E5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CF2-D3F4-4285-82A9-F04D657A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3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E6C708-3A4D-42B9-9721-8177E827A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7FA7ED-61B5-4D35-9AD5-0D9E63F2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F677-E1FF-4B64-A21B-8B51997475E1}" type="datetimeFigureOut">
              <a:rPr lang="en-US" smtClean="0"/>
              <a:t>4/14/20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2E154AB-C0A8-45AA-8C46-BD03BF0FB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5E6A7AB-16B0-4B74-BD54-02BE4459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CF2-D3F4-4285-82A9-F04D657A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63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02CE91-144C-4371-B266-69799386D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F677-E1FF-4B64-A21B-8B51997475E1}" type="datetimeFigureOut">
              <a:rPr lang="en-US" smtClean="0"/>
              <a:t>4/14/20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69A351B-5030-467C-B2FE-EAA44B16D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0749D6-46F0-4035-8EA8-03AE81C6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CF2-D3F4-4285-82A9-F04D657A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8E6972-C64C-47B1-9B69-3048448C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A79E71-3A7E-4350-BDEA-726CAC909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11D753-6618-4B66-B627-B353203D2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6666A8-CF38-42DF-955C-30F2E4DC8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F677-E1FF-4B64-A21B-8B51997475E1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7F6C09-6E23-406D-9473-A3C7EA136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D96458-1ADC-4FAD-A4E5-C9DAA70A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CF2-D3F4-4285-82A9-F04D657A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11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C01014-2A54-4544-9D45-FCFE48CC0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F0C87A0-72AC-4979-8DCF-43C1D4C484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6204B5A-3535-4C2C-B07F-D9BD5CF84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6D2A3F-B05C-4AD6-B43C-9EC53E67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F677-E1FF-4B64-A21B-8B51997475E1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759B9-4055-42CB-80A5-DD1CA9E39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CE487A-EA0F-4B12-B263-E20A404B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CF2-D3F4-4285-82A9-F04D657A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72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A1F3808-0199-4813-A926-C68730E0E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AF5721-594F-4169-8A9B-C15ED4E1D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4D8493-F5EA-4793-980C-45D73E91B4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2F677-E1FF-4B64-A21B-8B51997475E1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18203A-13F9-48C1-AAC0-1BE631912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BB4F29-62CC-400F-9BAD-E0BC2FBE7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CFCF2-D3F4-4285-82A9-F04D657A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8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B82EE72E-7E8F-4034-A2DE-8B01C72275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8426302" cy="6857999"/>
          </a:xfrm>
          <a:custGeom>
            <a:avLst/>
            <a:gdLst>
              <a:gd name="connsiteX0" fmla="*/ 8426302 w 8426302"/>
              <a:gd name="connsiteY0" fmla="*/ 0 h 6857999"/>
              <a:gd name="connsiteX1" fmla="*/ 2456308 w 8426302"/>
              <a:gd name="connsiteY1" fmla="*/ 0 h 6857999"/>
              <a:gd name="connsiteX2" fmla="*/ 2348172 w 8426302"/>
              <a:gd name="connsiteY2" fmla="*/ 84455 h 6857999"/>
              <a:gd name="connsiteX3" fmla="*/ 0 w 8426302"/>
              <a:gd name="connsiteY3" fmla="*/ 5102588 h 6857999"/>
              <a:gd name="connsiteX4" fmla="*/ 205759 w 8426302"/>
              <a:gd name="connsiteY4" fmla="*/ 6735939 h 6857999"/>
              <a:gd name="connsiteX5" fmla="*/ 241239 w 8426302"/>
              <a:gd name="connsiteY5" fmla="*/ 6857999 h 6857999"/>
              <a:gd name="connsiteX6" fmla="*/ 8426302 w 842630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302" h="6857999">
                <a:moveTo>
                  <a:pt x="8426302" y="0"/>
                </a:moveTo>
                <a:lnTo>
                  <a:pt x="2456308" y="0"/>
                </a:lnTo>
                <a:lnTo>
                  <a:pt x="2348172" y="84455"/>
                </a:lnTo>
                <a:cubicBezTo>
                  <a:pt x="913021" y="1283327"/>
                  <a:pt x="0" y="3086334"/>
                  <a:pt x="0" y="5102588"/>
                </a:cubicBezTo>
                <a:cubicBezTo>
                  <a:pt x="0" y="5666575"/>
                  <a:pt x="71438" y="6213877"/>
                  <a:pt x="205759" y="6735939"/>
                </a:cubicBezTo>
                <a:lnTo>
                  <a:pt x="241239" y="6857999"/>
                </a:lnTo>
                <a:lnTo>
                  <a:pt x="8426302" y="6857999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2EDC4CB-FA76-4333-89CF-8A2D4F27C6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8174932" cy="6857999"/>
          </a:xfrm>
          <a:custGeom>
            <a:avLst/>
            <a:gdLst>
              <a:gd name="connsiteX0" fmla="*/ 8174932 w 8174932"/>
              <a:gd name="connsiteY0" fmla="*/ 0 h 6857999"/>
              <a:gd name="connsiteX1" fmla="*/ 2617360 w 8174932"/>
              <a:gd name="connsiteY1" fmla="*/ 0 h 6857999"/>
              <a:gd name="connsiteX2" fmla="*/ 2286881 w 8174932"/>
              <a:gd name="connsiteY2" fmla="*/ 253363 h 6857999"/>
              <a:gd name="connsiteX3" fmla="*/ 0 w 8174932"/>
              <a:gd name="connsiteY3" fmla="*/ 5102588 h 6857999"/>
              <a:gd name="connsiteX4" fmla="*/ 197846 w 8174932"/>
              <a:gd name="connsiteY4" fmla="*/ 6673117 h 6857999"/>
              <a:gd name="connsiteX5" fmla="*/ 251586 w 8174932"/>
              <a:gd name="connsiteY5" fmla="*/ 6857999 h 6857999"/>
              <a:gd name="connsiteX6" fmla="*/ 8174932 w 817493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4932" h="6857999">
                <a:moveTo>
                  <a:pt x="8174932" y="0"/>
                </a:moveTo>
                <a:lnTo>
                  <a:pt x="2617360" y="0"/>
                </a:lnTo>
                <a:lnTo>
                  <a:pt x="2286881" y="253363"/>
                </a:lnTo>
                <a:cubicBezTo>
                  <a:pt x="890226" y="1405985"/>
                  <a:pt x="0" y="3150325"/>
                  <a:pt x="0" y="5102588"/>
                </a:cubicBezTo>
                <a:cubicBezTo>
                  <a:pt x="0" y="5644883"/>
                  <a:pt x="68691" y="6171135"/>
                  <a:pt x="197846" y="6673117"/>
                </a:cubicBezTo>
                <a:lnTo>
                  <a:pt x="251586" y="6857999"/>
                </a:lnTo>
                <a:lnTo>
                  <a:pt x="8174932" y="6857999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797EC-86AF-435C-8F19-0A96FBB1C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3" y="2619227"/>
            <a:ext cx="6074592" cy="3150356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600" dirty="0" smtClean="0">
                <a:solidFill>
                  <a:srgbClr val="FFFFFF"/>
                </a:solidFill>
              </a:rPr>
              <a:t>High-Voltage </a:t>
            </a:r>
            <a:r>
              <a:rPr lang="en-US" sz="5600" dirty="0">
                <a:solidFill>
                  <a:srgbClr val="FFFFFF"/>
                </a:solidFill>
              </a:rPr>
              <a:t>P</a:t>
            </a:r>
            <a:r>
              <a:rPr lang="en-US" sz="5600" dirty="0" smtClean="0">
                <a:solidFill>
                  <a:srgbClr val="FFFFFF"/>
                </a:solidFill>
              </a:rPr>
              <a:t>ower </a:t>
            </a:r>
            <a:r>
              <a:rPr lang="en-US" sz="5600" dirty="0">
                <a:solidFill>
                  <a:srgbClr val="FFFFFF"/>
                </a:solidFill>
              </a:rPr>
              <a:t>S</a:t>
            </a:r>
            <a:r>
              <a:rPr lang="en-US" sz="5600" dirty="0" smtClean="0">
                <a:solidFill>
                  <a:srgbClr val="FFFFFF"/>
                </a:solidFill>
              </a:rPr>
              <a:t>upply for Ionic Wind-Driven Systems</a:t>
            </a:r>
            <a:endParaRPr lang="en-US" sz="5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6B40710-6ACE-459E-AA3E-5B8FEAC5A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1" y="1060069"/>
            <a:ext cx="6064637" cy="1279978"/>
          </a:xfrm>
        </p:spPr>
        <p:txBody>
          <a:bodyPr anchor="b">
            <a:normAutofit lnSpcReduction="10000"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Binura Silva, Lauren Wensley, Blake </a:t>
            </a:r>
            <a:r>
              <a:rPr lang="en-US" dirty="0" err="1" smtClean="0">
                <a:solidFill>
                  <a:srgbClr val="FFFFFF"/>
                </a:solidFill>
              </a:rPr>
              <a:t>Farnham</a:t>
            </a:r>
            <a:endParaRPr lang="en-US" dirty="0" smtClean="0">
              <a:solidFill>
                <a:srgbClr val="FFFFFF"/>
              </a:solidFill>
            </a:endParaRP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r>
              <a:rPr lang="en-US" dirty="0">
                <a:solidFill>
                  <a:srgbClr val="FFFFFF"/>
                </a:solidFill>
              </a:rPr>
              <a:t>Project Advisor – </a:t>
            </a:r>
            <a:r>
              <a:rPr lang="en-US" dirty="0" smtClean="0">
                <a:solidFill>
                  <a:srgbClr val="FFFFFF"/>
                </a:solidFill>
              </a:rPr>
              <a:t>Dr. </a:t>
            </a:r>
            <a:r>
              <a:rPr lang="en-US" dirty="0">
                <a:solidFill>
                  <a:srgbClr val="FFFFFF"/>
                </a:solidFill>
              </a:rPr>
              <a:t>Adrian </a:t>
            </a:r>
            <a:r>
              <a:rPr lang="en-US" dirty="0" err="1">
                <a:solidFill>
                  <a:srgbClr val="FFFFFF"/>
                </a:solidFill>
              </a:rPr>
              <a:t>Ieta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277EF58E-5654-4C05-91E1-051658CCC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8734645" y="0"/>
            <a:ext cx="3457354" cy="3047506"/>
          </a:xfrm>
          <a:custGeom>
            <a:avLst/>
            <a:gdLst>
              <a:gd name="connsiteX0" fmla="*/ 67910 w 3457354"/>
              <a:gd name="connsiteY0" fmla="*/ 3047506 h 3047506"/>
              <a:gd name="connsiteX1" fmla="*/ 3457354 w 3457354"/>
              <a:gd name="connsiteY1" fmla="*/ 3047506 h 3047506"/>
              <a:gd name="connsiteX2" fmla="*/ 3457354 w 3457354"/>
              <a:gd name="connsiteY2" fmla="*/ 200864 h 3047506"/>
              <a:gd name="connsiteX3" fmla="*/ 3390429 w 3457354"/>
              <a:gd name="connsiteY3" fmla="*/ 172076 h 3047506"/>
              <a:gd name="connsiteX4" fmla="*/ 2480787 w 3457354"/>
              <a:gd name="connsiteY4" fmla="*/ 0 h 3047506"/>
              <a:gd name="connsiteX5" fmla="*/ 0 w 3457354"/>
              <a:gd name="connsiteY5" fmla="*/ 2480787 h 3047506"/>
              <a:gd name="connsiteX6" fmla="*/ 19931 w 3457354"/>
              <a:gd name="connsiteY6" fmla="*/ 2796748 h 30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7354" h="3047506">
                <a:moveTo>
                  <a:pt x="67910" y="3047506"/>
                </a:moveTo>
                <a:lnTo>
                  <a:pt x="3457354" y="3047506"/>
                </a:lnTo>
                <a:lnTo>
                  <a:pt x="3457354" y="200864"/>
                </a:lnTo>
                <a:lnTo>
                  <a:pt x="3390429" y="172076"/>
                </a:lnTo>
                <a:cubicBezTo>
                  <a:pt x="3108771" y="61012"/>
                  <a:pt x="2801904" y="0"/>
                  <a:pt x="2480787" y="0"/>
                </a:cubicBezTo>
                <a:cubicBezTo>
                  <a:pt x="1110686" y="0"/>
                  <a:pt x="0" y="1110686"/>
                  <a:pt x="0" y="2480787"/>
                </a:cubicBezTo>
                <a:cubicBezTo>
                  <a:pt x="0" y="2587826"/>
                  <a:pt x="6779" y="2693282"/>
                  <a:pt x="19931" y="27967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EF0486BD-9355-4C9F-B84E-29D308A26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8965594" y="0"/>
            <a:ext cx="3226405" cy="2802444"/>
          </a:xfrm>
          <a:custGeom>
            <a:avLst/>
            <a:gdLst>
              <a:gd name="connsiteX0" fmla="*/ 62951 w 3226405"/>
              <a:gd name="connsiteY0" fmla="*/ 2802444 h 2802444"/>
              <a:gd name="connsiteX1" fmla="*/ 3226405 w 3226405"/>
              <a:gd name="connsiteY1" fmla="*/ 2802444 h 2802444"/>
              <a:gd name="connsiteX2" fmla="*/ 3226405 w 3226405"/>
              <a:gd name="connsiteY2" fmla="*/ 206780 h 2802444"/>
              <a:gd name="connsiteX3" fmla="*/ 3191405 w 3226405"/>
              <a:gd name="connsiteY3" fmla="*/ 190048 h 2802444"/>
              <a:gd name="connsiteX4" fmla="*/ 2278881 w 3226405"/>
              <a:gd name="connsiteY4" fmla="*/ 0 h 2802444"/>
              <a:gd name="connsiteX5" fmla="*/ 0 w 3226405"/>
              <a:gd name="connsiteY5" fmla="*/ 2278880 h 2802444"/>
              <a:gd name="connsiteX6" fmla="*/ 18309 w 3226405"/>
              <a:gd name="connsiteY6" fmla="*/ 2569126 h 28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6405" h="2802444">
                <a:moveTo>
                  <a:pt x="62951" y="2802444"/>
                </a:moveTo>
                <a:lnTo>
                  <a:pt x="3226405" y="2802444"/>
                </a:lnTo>
                <a:lnTo>
                  <a:pt x="3226405" y="206780"/>
                </a:lnTo>
                <a:lnTo>
                  <a:pt x="3191405" y="190048"/>
                </a:lnTo>
                <a:cubicBezTo>
                  <a:pt x="2912003" y="67816"/>
                  <a:pt x="2603362" y="0"/>
                  <a:pt x="2278881" y="0"/>
                </a:cubicBezTo>
                <a:cubicBezTo>
                  <a:pt x="1020290" y="0"/>
                  <a:pt x="0" y="1020290"/>
                  <a:pt x="0" y="2278880"/>
                </a:cubicBezTo>
                <a:cubicBezTo>
                  <a:pt x="0" y="2377208"/>
                  <a:pt x="6227" y="2474081"/>
                  <a:pt x="18309" y="2569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1440359-9D97-4CE1-8BD3-19308E0404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600208" y="4700046"/>
            <a:ext cx="2591791" cy="2157954"/>
          </a:xfrm>
          <a:custGeom>
            <a:avLst/>
            <a:gdLst>
              <a:gd name="connsiteX0" fmla="*/ 816638 w 2591791"/>
              <a:gd name="connsiteY0" fmla="*/ 0 h 2157954"/>
              <a:gd name="connsiteX1" fmla="*/ 47036 w 2591791"/>
              <a:gd name="connsiteY1" fmla="*/ 175050 h 2157954"/>
              <a:gd name="connsiteX2" fmla="*/ 0 w 2591791"/>
              <a:gd name="connsiteY2" fmla="*/ 202085 h 2157954"/>
              <a:gd name="connsiteX3" fmla="*/ 0 w 2591791"/>
              <a:gd name="connsiteY3" fmla="*/ 2157954 h 2157954"/>
              <a:gd name="connsiteX4" fmla="*/ 2549286 w 2591791"/>
              <a:gd name="connsiteY4" fmla="*/ 2157954 h 2157954"/>
              <a:gd name="connsiteX5" fmla="*/ 2555727 w 2591791"/>
              <a:gd name="connsiteY5" fmla="*/ 2132909 h 2157954"/>
              <a:gd name="connsiteX6" fmla="*/ 2591791 w 2591791"/>
              <a:gd name="connsiteY6" fmla="*/ 1775153 h 2157954"/>
              <a:gd name="connsiteX7" fmla="*/ 816638 w 2591791"/>
              <a:gd name="connsiteY7" fmla="*/ 0 h 215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791" h="2157954">
                <a:moveTo>
                  <a:pt x="816638" y="0"/>
                </a:moveTo>
                <a:cubicBezTo>
                  <a:pt x="540903" y="0"/>
                  <a:pt x="279852" y="62867"/>
                  <a:pt x="47036" y="175050"/>
                </a:cubicBezTo>
                <a:lnTo>
                  <a:pt x="0" y="202085"/>
                </a:lnTo>
                <a:lnTo>
                  <a:pt x="0" y="2157954"/>
                </a:lnTo>
                <a:lnTo>
                  <a:pt x="2549286" y="2157954"/>
                </a:lnTo>
                <a:lnTo>
                  <a:pt x="2555727" y="2132909"/>
                </a:lnTo>
                <a:cubicBezTo>
                  <a:pt x="2579373" y="2017351"/>
                  <a:pt x="2591791" y="1897702"/>
                  <a:pt x="2591791" y="1775153"/>
                </a:cubicBezTo>
                <a:cubicBezTo>
                  <a:pt x="2591791" y="794763"/>
                  <a:pt x="1797028" y="0"/>
                  <a:pt x="816638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0C7F9830-10E7-405D-AA27-19575930F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809717" y="4870796"/>
            <a:ext cx="2382282" cy="1987204"/>
          </a:xfrm>
          <a:custGeom>
            <a:avLst/>
            <a:gdLst>
              <a:gd name="connsiteX0" fmla="*/ 761443 w 2382282"/>
              <a:gd name="connsiteY0" fmla="*/ 0 h 1987204"/>
              <a:gd name="connsiteX1" fmla="*/ 76517 w 2382282"/>
              <a:gd name="connsiteY1" fmla="*/ 151402 h 1987204"/>
              <a:gd name="connsiteX2" fmla="*/ 0 w 2382282"/>
              <a:gd name="connsiteY2" fmla="*/ 191175 h 1987204"/>
              <a:gd name="connsiteX3" fmla="*/ 0 w 2382282"/>
              <a:gd name="connsiteY3" fmla="*/ 1987204 h 1987204"/>
              <a:gd name="connsiteX4" fmla="*/ 2339143 w 2382282"/>
              <a:gd name="connsiteY4" fmla="*/ 1987204 h 1987204"/>
              <a:gd name="connsiteX5" fmla="*/ 2349353 w 2382282"/>
              <a:gd name="connsiteY5" fmla="*/ 1947496 h 1987204"/>
              <a:gd name="connsiteX6" fmla="*/ 2382282 w 2382282"/>
              <a:gd name="connsiteY6" fmla="*/ 1620840 h 1987204"/>
              <a:gd name="connsiteX7" fmla="*/ 761443 w 2382282"/>
              <a:gd name="connsiteY7" fmla="*/ 0 h 198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2282" h="1987204">
                <a:moveTo>
                  <a:pt x="761443" y="0"/>
                </a:moveTo>
                <a:cubicBezTo>
                  <a:pt x="516672" y="0"/>
                  <a:pt x="284573" y="54258"/>
                  <a:pt x="76517" y="151402"/>
                </a:cubicBezTo>
                <a:lnTo>
                  <a:pt x="0" y="191175"/>
                </a:lnTo>
                <a:lnTo>
                  <a:pt x="0" y="1987204"/>
                </a:lnTo>
                <a:lnTo>
                  <a:pt x="2339143" y="1987204"/>
                </a:lnTo>
                <a:lnTo>
                  <a:pt x="2349353" y="1947496"/>
                </a:lnTo>
                <a:cubicBezTo>
                  <a:pt x="2370943" y="1841983"/>
                  <a:pt x="2382282" y="1732735"/>
                  <a:pt x="2382282" y="1620840"/>
                </a:cubicBezTo>
                <a:cubicBezTo>
                  <a:pt x="2382282" y="725675"/>
                  <a:pt x="1656608" y="0"/>
                  <a:pt x="76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24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6D35AD-766F-4096-9BDE-E853D82B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Transformer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184A00-074E-451F-95A9-EB01CC0923D9}"/>
              </a:ext>
            </a:extLst>
          </p:cNvPr>
          <p:cNvSpPr txBox="1"/>
          <p:nvPr/>
        </p:nvSpPr>
        <p:spPr>
          <a:xfrm>
            <a:off x="762000" y="2279018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primary function of a power supply is to convert electric current from a source to the correct voltage, current, and frequency to power the load.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Input voltage: 3.7V-4.2V</a:t>
            </a:r>
            <a:r>
              <a:rPr lang="en-US" sz="1600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Current: &lt;= 2A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Output voltage: &lt; 15KV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Output current: &lt; 0.4A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High pressure two-stage ignition distance: &lt;= 0.5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Size is about: 27 x 16 x 21mm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The transformer has two primary </a:t>
            </a:r>
            <a:r>
              <a:rPr lang="en-US" sz="1600" dirty="0" smtClean="0">
                <a:effectLst/>
              </a:rPr>
              <a:t>windings. </a:t>
            </a:r>
            <a:r>
              <a:rPr lang="en-US" sz="1600" dirty="0"/>
              <a:t>O</a:t>
            </a:r>
            <a:r>
              <a:rPr lang="en-US" sz="1600" dirty="0" smtClean="0">
                <a:effectLst/>
              </a:rPr>
              <a:t>ne </a:t>
            </a:r>
            <a:r>
              <a:rPr lang="en-US" sz="1600" dirty="0">
                <a:effectLst/>
              </a:rPr>
              <a:t>of the main group is coarse copper wire</a:t>
            </a:r>
            <a:r>
              <a:rPr lang="en-US" sz="1600" dirty="0" smtClean="0">
                <a:effectLst/>
              </a:rPr>
              <a:t>, &amp; the other </a:t>
            </a:r>
            <a:r>
              <a:rPr lang="en-US" sz="1600" dirty="0">
                <a:effectLst/>
              </a:rPr>
              <a:t>a group of fine copper wire for the feedback winding. The secondary output is high </a:t>
            </a:r>
            <a:r>
              <a:rPr lang="en-US" sz="1600" dirty="0" smtClean="0">
                <a:effectLst/>
              </a:rPr>
              <a:t>voltage.</a:t>
            </a: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FFEFBE-D5C7-411A-BCAE-C0AA579129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3" r="1" b="1"/>
          <a:stretch/>
        </p:blipFill>
        <p:spPr>
          <a:xfrm>
            <a:off x="6914596" y="119816"/>
            <a:ext cx="5176505" cy="5379196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6485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6D35AD-766F-4096-9BDE-E853D82B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Transformer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184A00-074E-451F-95A9-EB01CC0923D9}"/>
              </a:ext>
            </a:extLst>
          </p:cNvPr>
          <p:cNvSpPr txBox="1"/>
          <p:nvPr/>
        </p:nvSpPr>
        <p:spPr>
          <a:xfrm>
            <a:off x="762000" y="2279018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The transformer has two primary </a:t>
            </a:r>
            <a:r>
              <a:rPr lang="en-US" sz="1600" dirty="0" smtClean="0">
                <a:effectLst/>
              </a:rPr>
              <a:t>windings. One </a:t>
            </a:r>
            <a:r>
              <a:rPr lang="en-US" sz="1600" dirty="0">
                <a:effectLst/>
              </a:rPr>
              <a:t>of the main group is coarse copper wire</a:t>
            </a:r>
            <a:r>
              <a:rPr lang="en-US" sz="1600" dirty="0" smtClean="0">
                <a:effectLst/>
              </a:rPr>
              <a:t>, &amp; the other </a:t>
            </a:r>
            <a:r>
              <a:rPr lang="en-US" sz="1600" dirty="0">
                <a:effectLst/>
              </a:rPr>
              <a:t>a group of fine copper wire for the feedback winding. The secondary output is high voltage.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Transformers </a:t>
            </a:r>
            <a:r>
              <a:rPr lang="en-US" sz="1600" dirty="0" smtClean="0">
                <a:effectLst/>
              </a:rPr>
              <a:t>in </a:t>
            </a:r>
            <a:r>
              <a:rPr lang="en-US" sz="1600" dirty="0">
                <a:effectLst/>
              </a:rPr>
              <a:t>a coarse </a:t>
            </a:r>
            <a:r>
              <a:rPr lang="en-US" sz="1600" dirty="0" smtClean="0">
                <a:effectLst/>
              </a:rPr>
              <a:t>and a </a:t>
            </a:r>
            <a:r>
              <a:rPr lang="en-US" sz="1600" dirty="0">
                <a:effectLst/>
              </a:rPr>
              <a:t>thin winding together two copper </a:t>
            </a:r>
            <a:r>
              <a:rPr lang="en-US" sz="1600" dirty="0" smtClean="0">
                <a:effectLst/>
              </a:rPr>
              <a:t>wires are positive</a:t>
            </a:r>
            <a:r>
              <a:rPr lang="en-US" sz="1600" dirty="0"/>
              <a:t>.</a:t>
            </a:r>
            <a:r>
              <a:rPr lang="en-US" sz="1600" dirty="0" smtClean="0">
                <a:effectLst/>
              </a:rPr>
              <a:t> Respectively</a:t>
            </a:r>
            <a:r>
              <a:rPr lang="en-US" sz="1600" dirty="0" smtClean="0"/>
              <a:t>, </a:t>
            </a:r>
            <a:r>
              <a:rPr lang="en-US" sz="1600" dirty="0"/>
              <a:t>t</a:t>
            </a:r>
            <a:r>
              <a:rPr lang="en-US" sz="1600" dirty="0" smtClean="0">
                <a:effectLst/>
              </a:rPr>
              <a:t>he </a:t>
            </a:r>
            <a:r>
              <a:rPr lang="en-US" sz="1600" dirty="0">
                <a:effectLst/>
              </a:rPr>
              <a:t>main winding tail and feedback winding </a:t>
            </a:r>
            <a:r>
              <a:rPr lang="en-US" sz="1600" dirty="0" smtClean="0">
                <a:effectLst/>
              </a:rPr>
              <a:t>head connect to </a:t>
            </a:r>
            <a:r>
              <a:rPr lang="en-US" sz="1600" dirty="0">
                <a:effectLst/>
              </a:rPr>
              <a:t>the power supply positive.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FFEFBE-D5C7-411A-BCAE-C0AA579129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3" r="1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6657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6D35AD-766F-4096-9BDE-E853D82B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Multiplier Circuit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818326-63E5-42D5-AE96-F9828373630C}"/>
              </a:ext>
            </a:extLst>
          </p:cNvPr>
          <p:cNvSpPr txBox="1"/>
          <p:nvPr/>
        </p:nvSpPr>
        <p:spPr>
          <a:xfrm>
            <a:off x="762000" y="2279018"/>
            <a:ext cx="5314543" cy="38423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Voltage Multiplier is a special type of diode rectifier circuit which can potentially produce an output voltage many times greater </a:t>
            </a:r>
            <a:r>
              <a:rPr lang="en-US" sz="1600" dirty="0" smtClean="0"/>
              <a:t>than </a:t>
            </a:r>
            <a:r>
              <a:rPr lang="en-US" sz="1600" dirty="0"/>
              <a:t>the applied input voltage.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</a:t>
            </a:r>
            <a:r>
              <a:rPr lang="en-US" sz="1600" dirty="0" smtClean="0"/>
              <a:t>uring </a:t>
            </a:r>
            <a:r>
              <a:rPr lang="en-US" sz="1600" dirty="0"/>
              <a:t>the negative half cycle of the sinusoidal input waveform, diode D1 is forward biased and conducts charging up the pump </a:t>
            </a:r>
            <a:r>
              <a:rPr lang="en-US" sz="1600" dirty="0" smtClean="0"/>
              <a:t>capacitor C1 </a:t>
            </a:r>
            <a:r>
              <a:rPr lang="en-US" sz="1600" dirty="0"/>
              <a:t>to the peak value of the input </a:t>
            </a:r>
            <a:r>
              <a:rPr lang="en-US" sz="1600" dirty="0" smtClean="0"/>
              <a:t>voltage </a:t>
            </a:r>
            <a:r>
              <a:rPr lang="en-US" sz="1600" dirty="0"/>
              <a:t>(</a:t>
            </a:r>
            <a:r>
              <a:rPr lang="en-US" sz="1600" dirty="0" err="1"/>
              <a:t>Vp</a:t>
            </a:r>
            <a:r>
              <a:rPr lang="en-US" sz="1600" dirty="0"/>
              <a:t>). Because there is no return path for capacitor C1 to discharge into, it remains fully </a:t>
            </a:r>
            <a:r>
              <a:rPr lang="en-US" sz="1600" dirty="0" smtClean="0"/>
              <a:t>charged &amp; acts as </a:t>
            </a:r>
            <a:r>
              <a:rPr lang="en-US" sz="1600" dirty="0"/>
              <a:t>a storage device in series with the voltage supply. At the same time, diode D2 conducts via D1 charging up </a:t>
            </a:r>
            <a:r>
              <a:rPr lang="en-US" sz="1600" dirty="0" smtClean="0"/>
              <a:t>capacitor </a:t>
            </a:r>
            <a:r>
              <a:rPr lang="en-US" sz="1600" dirty="0"/>
              <a:t>C2.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During the positive half cycle, diode D1 is reverse </a:t>
            </a:r>
            <a:r>
              <a:rPr lang="en-US" sz="1600" dirty="0" smtClean="0"/>
              <a:t>biased, </a:t>
            </a:r>
            <a:r>
              <a:rPr lang="en-US" sz="1600" dirty="0"/>
              <a:t>blocking the </a:t>
            </a:r>
            <a:r>
              <a:rPr lang="en-US" sz="1600" dirty="0" smtClean="0"/>
              <a:t>discharging </a:t>
            </a:r>
            <a:r>
              <a:rPr lang="en-US" sz="1600" dirty="0"/>
              <a:t>of </a:t>
            </a:r>
            <a:r>
              <a:rPr lang="en-US" sz="1600" dirty="0" smtClean="0"/>
              <a:t>C1. Meanwhile </a:t>
            </a:r>
            <a:r>
              <a:rPr lang="en-US" sz="1600" dirty="0"/>
              <a:t>diode D2 is forward biased charging up capacitor C2. But because there is a voltage across capacitor C1 already equal to the peak input voltage, capacitor C2 charges to twice the peak voltage value of the input signal.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xmlns="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52AC6D7F-F068-4E11-BB06-F601D89BB9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D51CF858-B2D0-4AA7-9778-EBAE2A2CF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57" y="1530502"/>
            <a:ext cx="3796790" cy="2021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184A00-074E-451F-95A9-EB01CC0923D9}"/>
              </a:ext>
            </a:extLst>
          </p:cNvPr>
          <p:cNvSpPr txBox="1"/>
          <p:nvPr/>
        </p:nvSpPr>
        <p:spPr>
          <a:xfrm>
            <a:off x="762000" y="2279018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896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6D35AD-766F-4096-9BDE-E853D82B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Multiplier Circuit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818326-63E5-42D5-AE96-F9828373630C}"/>
              </a:ext>
            </a:extLst>
          </p:cNvPr>
          <p:cNvSpPr txBox="1"/>
          <p:nvPr/>
        </p:nvSpPr>
        <p:spPr>
          <a:xfrm>
            <a:off x="762000" y="2279017"/>
            <a:ext cx="5314543" cy="37756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llows </a:t>
            </a:r>
            <a:r>
              <a:rPr lang="en-US" sz="1600" dirty="0"/>
              <a:t>higher voltages to be created from a low voltage power source without a need for an expensive high voltage </a:t>
            </a:r>
            <a:r>
              <a:rPr lang="en-US" sz="1600" dirty="0" smtClean="0"/>
              <a:t>transformer.</a:t>
            </a: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</a:t>
            </a:r>
            <a:r>
              <a:rPr lang="en-US" sz="1600" dirty="0" smtClean="0"/>
              <a:t>he </a:t>
            </a:r>
            <a:r>
              <a:rPr lang="en-US" sz="1600" dirty="0"/>
              <a:t>voltage doubler circuit makes it possible to use a transformer with a lower step up ratio than would be </a:t>
            </a:r>
            <a:r>
              <a:rPr lang="en-US" sz="1600" dirty="0" smtClean="0"/>
              <a:t>needed </a:t>
            </a:r>
            <a:r>
              <a:rPr lang="en-US" sz="1600" dirty="0"/>
              <a:t>if an ordinary full wave supply were </a:t>
            </a:r>
            <a:r>
              <a:rPr lang="en-US" sz="1600" dirty="0" smtClean="0"/>
              <a:t>used.</a:t>
            </a: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Components needs to be </a:t>
            </a:r>
            <a:r>
              <a:rPr lang="en-US" sz="1600" dirty="0" smtClean="0"/>
              <a:t>lightweight.</a:t>
            </a: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 this project we’re using the Multilayer Ceramic Capacitors MLCC - SMD/SMT 3kV 1000pF X7R 10% Flex Term AEC-Q200, 0.2A HIGH VOLTAGE SILICON RECTIFIER </a:t>
            </a:r>
            <a:r>
              <a:rPr lang="en-US" sz="1600" dirty="0" smtClean="0"/>
              <a:t>diode. </a:t>
            </a: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Custom </a:t>
            </a:r>
            <a:r>
              <a:rPr lang="en-US" sz="1600" dirty="0" smtClean="0"/>
              <a:t>components </a:t>
            </a:r>
            <a:r>
              <a:rPr lang="en-US" sz="1600" dirty="0"/>
              <a:t>were created on Multisim in order to get an accurate representation of how our final product would perform.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52AC6D7F-F068-4E11-BB06-F601D89BB9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D51CF858-B2D0-4AA7-9778-EBAE2A2CF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57" y="1530502"/>
            <a:ext cx="3796790" cy="2021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184A00-074E-451F-95A9-EB01CC0923D9}"/>
              </a:ext>
            </a:extLst>
          </p:cNvPr>
          <p:cNvSpPr txBox="1"/>
          <p:nvPr/>
        </p:nvSpPr>
        <p:spPr>
          <a:xfrm>
            <a:off x="762000" y="2279018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05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C30F3B-4135-F54E-A5F7-B51912F5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</a:rPr>
              <a:t>Voltage Multiplier Simulation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xmlns="" id="{520D0180-A6F9-7748-BA99-735BA42E9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256" y="1306787"/>
            <a:ext cx="7188199" cy="424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8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5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D9DF5D-8575-804B-9546-BB8BA7C35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Voltage Multiplier Simulations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EF639C-FD05-8949-B15E-DB942BD17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r="4" b="4"/>
          <a:stretch/>
        </p:blipFill>
        <p:spPr>
          <a:xfrm>
            <a:off x="7627302" y="83640"/>
            <a:ext cx="4564698" cy="3327949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E3C0B569-E804-574E-B191-E6A26EAAF3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 r="100"/>
          <a:stretch/>
        </p:blipFill>
        <p:spPr>
          <a:xfrm>
            <a:off x="57531" y="3307550"/>
            <a:ext cx="4507167" cy="3515617"/>
          </a:xfrm>
          <a:prstGeom prst="rect">
            <a:avLst/>
          </a:prstGeom>
        </p:spPr>
      </p:pic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xmlns="" id="{37244417-34F7-7743-AABC-5823EC2E89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4" r="2728" b="5"/>
          <a:stretch/>
        </p:blipFill>
        <p:spPr>
          <a:xfrm>
            <a:off x="4640073" y="160866"/>
            <a:ext cx="3514301" cy="296783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4F9818E6-5F6A-614B-B63F-8CD4419FA7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64"/>
          <a:stretch/>
        </p:blipFill>
        <p:spPr>
          <a:xfrm>
            <a:off x="57532" y="0"/>
            <a:ext cx="4546305" cy="33075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6FC3D33-0D08-B84F-982D-75A1E5D6C48B}"/>
              </a:ext>
            </a:extLst>
          </p:cNvPr>
          <p:cNvSpPr txBox="1"/>
          <p:nvPr/>
        </p:nvSpPr>
        <p:spPr>
          <a:xfrm>
            <a:off x="4862479" y="5569859"/>
            <a:ext cx="6952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Shown are the voltage readings after 1, 2, 3, and 4 stages.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We would therefore add more stages to the multiplier to step up the </a:t>
            </a:r>
          </a:p>
          <a:p>
            <a:r>
              <a:rPr lang="en-US" dirty="0">
                <a:solidFill>
                  <a:schemeClr val="bg1"/>
                </a:solidFill>
              </a:rPr>
              <a:t>final output voltage to reach our needed range</a:t>
            </a:r>
          </a:p>
        </p:txBody>
      </p:sp>
    </p:spTree>
    <p:extLst>
      <p:ext uri="{BB962C8B-B14F-4D97-AF65-F5344CB8AC3E}">
        <p14:creationId xmlns:p14="http://schemas.microsoft.com/office/powerpoint/2010/main" val="384734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D886F1-CB4A-4FC1-AAA7-9402B0D0DD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xmlns="" id="{762B7B97-C3EE-4AEE-A61F-AFA873FE2F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013557" y="0"/>
            <a:ext cx="1017844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C2292-6F61-4540-B33F-2426E08B2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87" y="1635358"/>
            <a:ext cx="2752344" cy="2706624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Royer Circuit Oscillator 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D87A5279-A625-854D-8DC9-A4FB5813CAFA}"/>
              </a:ext>
            </a:extLst>
          </p:cNvPr>
          <p:cNvSpPr txBox="1"/>
          <p:nvPr/>
        </p:nvSpPr>
        <p:spPr>
          <a:xfrm>
            <a:off x="4202064" y="1525082"/>
            <a:ext cx="6180082" cy="3801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To be able to convert from DC to AC voltage, a voltage oscillator is required.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In this case we chose to use a “Royer Circuit” for our </a:t>
            </a:r>
            <a:r>
              <a:rPr lang="en-US" sz="2000" dirty="0" smtClean="0">
                <a:solidFill>
                  <a:schemeClr val="bg1"/>
                </a:solidFill>
              </a:rPr>
              <a:t>oscillator.</a:t>
            </a:r>
            <a:endParaRPr lang="en-US" sz="20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This type of circuit is low cost and smaller in size compared to other oscillator </a:t>
            </a:r>
            <a:r>
              <a:rPr lang="en-US" sz="2000" dirty="0" smtClean="0">
                <a:solidFill>
                  <a:schemeClr val="bg1"/>
                </a:solidFill>
              </a:rPr>
              <a:t>circuits.</a:t>
            </a:r>
            <a:endParaRPr lang="en-US" sz="20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Royer Oscillator generates stable </a:t>
            </a:r>
            <a:r>
              <a:rPr lang="en-US" sz="2000" dirty="0" smtClean="0">
                <a:solidFill>
                  <a:schemeClr val="bg1"/>
                </a:solidFill>
              </a:rPr>
              <a:t>oscillations.</a:t>
            </a:r>
            <a:endParaRPr lang="en-US" sz="20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As one of the  transistors enters a saturation region, the other transistor will be in cut off state for some portion of the input voltage. Then later, the roles will reverse.  This continues to give the output.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Whichever output comes from the transistors will be the output through the secondary windings of the transformer</a:t>
            </a:r>
          </a:p>
        </p:txBody>
      </p:sp>
    </p:spTree>
    <p:extLst>
      <p:ext uri="{BB962C8B-B14F-4D97-AF65-F5344CB8AC3E}">
        <p14:creationId xmlns:p14="http://schemas.microsoft.com/office/powerpoint/2010/main" val="277774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707FC24-6981-43D9-B525-C7832BA22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BEC2E0-944F-734D-B383-617D52DD4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Royer Circuit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7C5B5BE5-4249-244A-B5E4-3B3142282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1057311"/>
            <a:ext cx="6553545" cy="47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2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CD93211E-050A-BF4A-B3D0-CD23A383CF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3" b="4414"/>
          <a:stretch/>
        </p:blipFill>
        <p:spPr>
          <a:xfrm>
            <a:off x="20" y="-1"/>
            <a:ext cx="12191980" cy="4394997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303CC970-4826-4CED-8063-0FB6766354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8286518" y="4564049"/>
            <a:ext cx="3905483" cy="2293951"/>
          </a:xfrm>
          <a:custGeom>
            <a:avLst/>
            <a:gdLst>
              <a:gd name="connsiteX0" fmla="*/ 0 w 3905483"/>
              <a:gd name="connsiteY0" fmla="*/ 2293951 h 2293951"/>
              <a:gd name="connsiteX1" fmla="*/ 3905483 w 3905483"/>
              <a:gd name="connsiteY1" fmla="*/ 2293951 h 2293951"/>
              <a:gd name="connsiteX2" fmla="*/ 3905483 w 3905483"/>
              <a:gd name="connsiteY2" fmla="*/ 0 h 2293951"/>
              <a:gd name="connsiteX3" fmla="*/ 2479521 w 3905483"/>
              <a:gd name="connsiteY3" fmla="*/ 0 h 2293951"/>
              <a:gd name="connsiteX4" fmla="*/ 1739055 w 3905483"/>
              <a:gd name="connsiteY4" fmla="*/ 0 h 2293951"/>
              <a:gd name="connsiteX5" fmla="*/ 1737976 w 3905483"/>
              <a:gd name="connsiteY5" fmla="*/ 2332 h 2293951"/>
              <a:gd name="connsiteX6" fmla="*/ 1061319 w 3905483"/>
              <a:gd name="connsiteY6" fmla="*/ 2332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483" h="2293951">
                <a:moveTo>
                  <a:pt x="0" y="2293951"/>
                </a:moveTo>
                <a:lnTo>
                  <a:pt x="3905483" y="2293951"/>
                </a:lnTo>
                <a:lnTo>
                  <a:pt x="3905483" y="0"/>
                </a:lnTo>
                <a:lnTo>
                  <a:pt x="2479521" y="0"/>
                </a:lnTo>
                <a:lnTo>
                  <a:pt x="1739055" y="0"/>
                </a:lnTo>
                <a:lnTo>
                  <a:pt x="1737976" y="2332"/>
                </a:lnTo>
                <a:lnTo>
                  <a:pt x="1061319" y="233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14490D63-3365-45CC-AC50-705C1B768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1" y="4564049"/>
            <a:ext cx="9110805" cy="2293951"/>
          </a:xfrm>
          <a:custGeom>
            <a:avLst/>
            <a:gdLst>
              <a:gd name="connsiteX0" fmla="*/ 0 w 9110805"/>
              <a:gd name="connsiteY0" fmla="*/ 2293951 h 2293951"/>
              <a:gd name="connsiteX1" fmla="*/ 107316 w 9110805"/>
              <a:gd name="connsiteY1" fmla="*/ 2293951 h 2293951"/>
              <a:gd name="connsiteX2" fmla="*/ 7277190 w 9110805"/>
              <a:gd name="connsiteY2" fmla="*/ 2293951 h 2293951"/>
              <a:gd name="connsiteX3" fmla="*/ 8048407 w 9110805"/>
              <a:gd name="connsiteY3" fmla="*/ 2293951 h 2293951"/>
              <a:gd name="connsiteX4" fmla="*/ 9110805 w 9110805"/>
              <a:gd name="connsiteY4" fmla="*/ 0 h 2293951"/>
              <a:gd name="connsiteX5" fmla="*/ 8339588 w 9110805"/>
              <a:gd name="connsiteY5" fmla="*/ 0 h 2293951"/>
              <a:gd name="connsiteX6" fmla="*/ 107316 w 9110805"/>
              <a:gd name="connsiteY6" fmla="*/ 0 h 2293951"/>
              <a:gd name="connsiteX7" fmla="*/ 0 w 9110805"/>
              <a:gd name="connsiteY7" fmla="*/ 0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0805" h="2293951">
                <a:moveTo>
                  <a:pt x="0" y="2293951"/>
                </a:moveTo>
                <a:lnTo>
                  <a:pt x="107316" y="2293951"/>
                </a:lnTo>
                <a:lnTo>
                  <a:pt x="7277190" y="2293951"/>
                </a:lnTo>
                <a:lnTo>
                  <a:pt x="8048407" y="2293951"/>
                </a:lnTo>
                <a:lnTo>
                  <a:pt x="9110805" y="0"/>
                </a:lnTo>
                <a:lnTo>
                  <a:pt x="8339588" y="0"/>
                </a:lnTo>
                <a:lnTo>
                  <a:pt x="10731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7D4CAF-16AB-4442-BA9E-96D2CF71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858247"/>
            <a:ext cx="6982834" cy="10264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Combined Circuit</a:t>
            </a: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Currently being worked on to provide accurate results</a:t>
            </a:r>
            <a:br>
              <a:rPr lang="en-US" sz="1600" dirty="0">
                <a:solidFill>
                  <a:srgbClr val="FFFFFF"/>
                </a:solidFill>
              </a:rPr>
            </a:b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46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6D35AD-766F-4096-9BDE-E853D82B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References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184A00-074E-451F-95A9-EB01CC0923D9}"/>
              </a:ext>
            </a:extLst>
          </p:cNvPr>
          <p:cNvSpPr txBox="1"/>
          <p:nvPr/>
        </p:nvSpPr>
        <p:spPr>
          <a:xfrm>
            <a:off x="2165569" y="1556619"/>
            <a:ext cx="7860863" cy="44250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85750" lvl="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16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Ieta</a:t>
            </a:r>
            <a:r>
              <a:rPr lang="en-US" sz="16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A. An </a:t>
            </a:r>
            <a:r>
              <a:rPr lang="en-US" sz="16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electrohydrodynamic</a:t>
            </a:r>
            <a:r>
              <a:rPr lang="en-US" sz="16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rotational device. </a:t>
            </a:r>
            <a:r>
              <a:rPr lang="en-US" sz="1600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US Provisional Patent Application</a:t>
            </a:r>
            <a:r>
              <a:rPr lang="en-US" sz="16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62/674,022</a:t>
            </a:r>
            <a:r>
              <a:rPr lang="en-US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</a:p>
          <a:p>
            <a:pPr marL="285750" lvl="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285750" lvl="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Krauss, Ethan Daniel. </a:t>
            </a:r>
            <a:r>
              <a:rPr lang="en-US" sz="1600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Self Contained Ion Powered Aircraft.</a:t>
            </a:r>
            <a:r>
              <a:rPr lang="en-US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6 Nov. 2018.</a:t>
            </a:r>
          </a:p>
          <a:p>
            <a:pPr marL="285750" lvl="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285750" lvl="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1600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Kuphaldt</a:t>
            </a:r>
            <a:r>
              <a:rPr lang="en-US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Tony R. “Voltage Multipliers (</a:t>
            </a:r>
            <a:r>
              <a:rPr lang="en-US" sz="1600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Doublers</a:t>
            </a:r>
            <a:r>
              <a:rPr lang="en-US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Triplers</a:t>
            </a:r>
            <a:r>
              <a:rPr lang="en-US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Quadruplers</a:t>
            </a:r>
            <a:r>
              <a:rPr lang="en-US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and More): Diodes and Rectifiers: Electronics Textbook.” </a:t>
            </a:r>
            <a:r>
              <a:rPr lang="en-US" sz="1600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All About Circuits</a:t>
            </a:r>
            <a:r>
              <a:rPr lang="en-US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EETech</a:t>
            </a:r>
            <a:r>
              <a:rPr lang="en-US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Media, LLC., 29 Mar. 2009, </a:t>
            </a:r>
            <a:r>
              <a:rPr lang="en-US" sz="1600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www.allaboutcircuits.com</a:t>
            </a:r>
            <a:r>
              <a:rPr lang="en-US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/textbook/semiconductors/chpt-3/voltage-multipliers/.</a:t>
            </a:r>
          </a:p>
          <a:p>
            <a:pPr marL="285750" lvl="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285750" lvl="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“Royer Oscillator : Circuit Diagram and Its Applications.” </a:t>
            </a:r>
            <a:r>
              <a:rPr lang="en-US" sz="1600" i="1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ElProCus</a:t>
            </a:r>
            <a:r>
              <a:rPr lang="en-US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4 Feb. 2020, </a:t>
            </a:r>
            <a:r>
              <a:rPr lang="en-US" sz="1600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www.elprocus.com</a:t>
            </a:r>
            <a:r>
              <a:rPr lang="en-US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/</a:t>
            </a:r>
            <a:r>
              <a:rPr lang="en-US" sz="1600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royer</a:t>
            </a:r>
            <a:r>
              <a:rPr lang="en-US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-oscillator-working-and-its-applications/.</a:t>
            </a:r>
          </a:p>
          <a:p>
            <a:pPr marL="285750" lvl="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sz="160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285750" lvl="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S. Park, J. Yang and J. Rivas-Davila, “A Hybrid Cockcroft-Walton/Dickson Multiplier for High Voltage Generation,” in </a:t>
            </a:r>
            <a:r>
              <a:rPr lang="en-US" sz="1600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IEEE Transactions on Power Electronics</a:t>
            </a:r>
            <a:r>
              <a:rPr lang="en-US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vol</a:t>
            </a:r>
            <a:r>
              <a:rPr lang="en-US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35, no. 3, pp. 2714-2723, March 2020.</a:t>
            </a:r>
            <a:endParaRPr lang="en-US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lvl="0">
              <a:buClr>
                <a:schemeClr val="accent1"/>
              </a:buClr>
            </a:pPr>
            <a:endParaRPr lang="en-US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285750" lvl="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Wilson, B., F. R. S. Farther experiments in electricity. </a:t>
            </a:r>
            <a:r>
              <a:rPr lang="en-US" sz="1600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Phil. Trans. Roy. Soc. London</a:t>
            </a:r>
            <a:r>
              <a:rPr lang="en-US" sz="16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51, 896-906 (1760).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285750" lvl="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1600" dirty="0" err="1"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Xu</a:t>
            </a:r>
            <a:r>
              <a:rPr lang="en-US" sz="1600" dirty="0"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, H., He, Y., </a:t>
            </a:r>
            <a:r>
              <a:rPr lang="en-US" sz="1600" dirty="0" err="1"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Strobel</a:t>
            </a:r>
            <a:r>
              <a:rPr lang="en-US" sz="1600" dirty="0"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, K.L. </a:t>
            </a:r>
            <a:r>
              <a:rPr lang="en-US" sz="1600" i="1" dirty="0"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et al.</a:t>
            </a:r>
            <a:r>
              <a:rPr lang="en-US" sz="1600" dirty="0"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 Flight of an </a:t>
            </a:r>
            <a:r>
              <a:rPr lang="en-US" sz="1600" dirty="0" err="1"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aeroplane</a:t>
            </a:r>
            <a:r>
              <a:rPr lang="en-US" sz="1600" dirty="0"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 with solid-state </a:t>
            </a:r>
            <a:r>
              <a:rPr lang="en-US" sz="1600" dirty="0" smtClean="0"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propulsion</a:t>
            </a:r>
            <a:r>
              <a:rPr lang="en-US" sz="1600" dirty="0"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. </a:t>
            </a:r>
            <a:r>
              <a:rPr lang="en-US" sz="1600" i="1" dirty="0"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Nature</a:t>
            </a:r>
            <a:r>
              <a:rPr lang="en-US" sz="1600" dirty="0"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 </a:t>
            </a:r>
            <a:r>
              <a:rPr lang="en-US" sz="1600" b="1" dirty="0"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563, </a:t>
            </a:r>
            <a:r>
              <a:rPr lang="en-US" sz="1600" dirty="0"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532–535 (2018) doi:10.1038/s41586-018-0707-</a:t>
            </a:r>
            <a:r>
              <a:rPr lang="en-US" sz="1600" dirty="0" smtClean="0"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9</a:t>
            </a:r>
          </a:p>
          <a:p>
            <a:pPr marL="285750" lvl="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sz="1600" dirty="0">
              <a:latin typeface="Arial" panose="020B0604020202020204" pitchFamily="34" charset="0"/>
              <a:ea typeface="Avenir"/>
              <a:cs typeface="Arial" panose="020B0604020202020204" pitchFamily="34" charset="0"/>
              <a:sym typeface="Avenir"/>
            </a:endParaRPr>
          </a:p>
          <a:p>
            <a:pPr marL="285750" lvl="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16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Yiou</a:t>
            </a:r>
            <a:r>
              <a:rPr lang="en-US" sz="16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He, Dept. of Electrical Engineering and Computer Science, Massachusetts Institute of Technology, Cambridge, MA, USA</a:t>
            </a:r>
          </a:p>
          <a:p>
            <a:pPr marL="285750" lvl="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425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B5DFCDA-694D-4637-8E9B-0385751943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0" y="0"/>
            <a:ext cx="9952075" cy="6858000"/>
          </a:xfrm>
          <a:custGeom>
            <a:avLst/>
            <a:gdLst>
              <a:gd name="connsiteX0" fmla="*/ 9952075 w 9952075"/>
              <a:gd name="connsiteY0" fmla="*/ 6858000 h 6858000"/>
              <a:gd name="connsiteX1" fmla="*/ 108694 w 9952075"/>
              <a:gd name="connsiteY1" fmla="*/ 6858000 h 6858000"/>
              <a:gd name="connsiteX2" fmla="*/ 79127 w 9952075"/>
              <a:gd name="connsiteY2" fmla="*/ 6681235 h 6858000"/>
              <a:gd name="connsiteX3" fmla="*/ 0 w 9952075"/>
              <a:gd name="connsiteY3" fmla="*/ 5565888 h 6858000"/>
              <a:gd name="connsiteX4" fmla="*/ 2190696 w 9952075"/>
              <a:gd name="connsiteY4" fmla="*/ 145339 h 6858000"/>
              <a:gd name="connsiteX5" fmla="*/ 2339431 w 9952075"/>
              <a:gd name="connsiteY5" fmla="*/ 0 h 6858000"/>
              <a:gd name="connsiteX6" fmla="*/ 9952075 w 99520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2075" h="6858000">
                <a:moveTo>
                  <a:pt x="9952075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9952075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E4DB276E-BFF1-43F5-AB90-7ABA4B9A9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0" y="0"/>
            <a:ext cx="9652017" cy="6858000"/>
          </a:xfrm>
          <a:custGeom>
            <a:avLst/>
            <a:gdLst>
              <a:gd name="connsiteX0" fmla="*/ 9652017 w 9652017"/>
              <a:gd name="connsiteY0" fmla="*/ 6858000 h 6858000"/>
              <a:gd name="connsiteX1" fmla="*/ 112827 w 9652017"/>
              <a:gd name="connsiteY1" fmla="*/ 6858000 h 6858000"/>
              <a:gd name="connsiteX2" fmla="*/ 76084 w 9652017"/>
              <a:gd name="connsiteY2" fmla="*/ 6638337 h 6858000"/>
              <a:gd name="connsiteX3" fmla="*/ 0 w 9652017"/>
              <a:gd name="connsiteY3" fmla="*/ 5565888 h 6858000"/>
              <a:gd name="connsiteX4" fmla="*/ 2157501 w 9652017"/>
              <a:gd name="connsiteY4" fmla="*/ 301488 h 6858000"/>
              <a:gd name="connsiteX5" fmla="*/ 2472310 w 9652017"/>
              <a:gd name="connsiteY5" fmla="*/ 0 h 6858000"/>
              <a:gd name="connsiteX6" fmla="*/ 9652017 w 96520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52017" h="6858000">
                <a:moveTo>
                  <a:pt x="9652017" y="6858000"/>
                </a:moveTo>
                <a:lnTo>
                  <a:pt x="112827" y="6858000"/>
                </a:lnTo>
                <a:lnTo>
                  <a:pt x="76084" y="6638337"/>
                </a:lnTo>
                <a:cubicBezTo>
                  <a:pt x="25944" y="6288079"/>
                  <a:pt x="0" y="5930014"/>
                  <a:pt x="0" y="5565888"/>
                </a:cubicBezTo>
                <a:cubicBezTo>
                  <a:pt x="0" y="3514654"/>
                  <a:pt x="823309" y="1655711"/>
                  <a:pt x="2157501" y="301488"/>
                </a:cubicBezTo>
                <a:lnTo>
                  <a:pt x="2472310" y="0"/>
                </a:lnTo>
                <a:lnTo>
                  <a:pt x="9652017" y="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ECA18B-E1D9-4952-BE2E-2FA0D9A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757694" cy="1288238"/>
          </a:xfrm>
        </p:spPr>
        <p:txBody>
          <a:bodyPr anchor="b">
            <a:normAutofit/>
          </a:bodyPr>
          <a:lstStyle/>
          <a:p>
            <a:r>
              <a:rPr lang="en-US" dirty="0"/>
              <a:t>Content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D92E20-FD64-45E9-AC77-9A34D8513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956390"/>
            <a:ext cx="7322290" cy="3907465"/>
          </a:xfrm>
        </p:spPr>
        <p:txBody>
          <a:bodyPr anchor="t">
            <a:normAutofit/>
          </a:bodyPr>
          <a:lstStyle/>
          <a:p>
            <a:r>
              <a:rPr lang="en-US" sz="2400" dirty="0" smtClean="0"/>
              <a:t>Introduction </a:t>
            </a:r>
            <a:endParaRPr lang="en-US" sz="2400" dirty="0"/>
          </a:p>
          <a:p>
            <a:r>
              <a:rPr lang="en-US" sz="2400" dirty="0" smtClean="0"/>
              <a:t>Research </a:t>
            </a:r>
            <a:endParaRPr lang="en-US" sz="2400" dirty="0"/>
          </a:p>
          <a:p>
            <a:r>
              <a:rPr lang="en-US" sz="2400" dirty="0"/>
              <a:t>H</a:t>
            </a:r>
            <a:r>
              <a:rPr lang="en-US" sz="2400" dirty="0" smtClean="0"/>
              <a:t>igh Voltage </a:t>
            </a:r>
            <a:r>
              <a:rPr lang="en-US" sz="2400" dirty="0"/>
              <a:t>P</a:t>
            </a:r>
            <a:r>
              <a:rPr lang="en-US" sz="2400" dirty="0" smtClean="0"/>
              <a:t>ower Supply </a:t>
            </a:r>
            <a:endParaRPr lang="en-US" sz="2400" dirty="0"/>
          </a:p>
          <a:p>
            <a:r>
              <a:rPr lang="en-US" sz="2400" dirty="0" smtClean="0"/>
              <a:t>Transformer</a:t>
            </a:r>
            <a:endParaRPr lang="en-US" sz="2400" dirty="0"/>
          </a:p>
          <a:p>
            <a:r>
              <a:rPr lang="en-US" sz="2400" dirty="0"/>
              <a:t>Multiplier </a:t>
            </a:r>
            <a:r>
              <a:rPr lang="en-US" sz="2400" dirty="0" smtClean="0"/>
              <a:t>Circuit</a:t>
            </a:r>
            <a:endParaRPr lang="en-US" sz="2400" dirty="0"/>
          </a:p>
          <a:p>
            <a:r>
              <a:rPr lang="en-US" sz="2400" dirty="0"/>
              <a:t>Royer </a:t>
            </a:r>
            <a:r>
              <a:rPr lang="en-US" sz="2400" dirty="0" smtClean="0"/>
              <a:t>Circuit</a:t>
            </a:r>
            <a:endParaRPr lang="en-US" sz="2400" dirty="0"/>
          </a:p>
          <a:p>
            <a:r>
              <a:rPr lang="en-US" sz="2400" dirty="0" smtClean="0"/>
              <a:t>Integration</a:t>
            </a:r>
            <a:endParaRPr lang="en-US" sz="2400" dirty="0"/>
          </a:p>
          <a:p>
            <a:r>
              <a:rPr lang="en-US" sz="2400" smtClean="0"/>
              <a:t>References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1966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D886F1-CB4A-4FC1-AAA7-9402B0D0DD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xmlns="" id="{762B7B97-C3EE-4AEE-A61F-AFA873FE2F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013557" y="0"/>
            <a:ext cx="1017844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C2292-6F61-4540-B33F-2426E08B2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87" y="1635358"/>
            <a:ext cx="2752344" cy="2706624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Introduction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D87A5279-A625-854D-8DC9-A4FB5813CAFA}"/>
              </a:ext>
            </a:extLst>
          </p:cNvPr>
          <p:cNvSpPr txBox="1"/>
          <p:nvPr/>
        </p:nvSpPr>
        <p:spPr>
          <a:xfrm>
            <a:off x="4256690" y="1088137"/>
            <a:ext cx="6180082" cy="3801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The goal of this project is to design a more efficient power supply to be used to assist in ionic wind-driven systems and research lead by Dr. Adrian </a:t>
            </a:r>
            <a:r>
              <a:rPr lang="en-US" sz="2000" dirty="0" err="1" smtClean="0">
                <a:solidFill>
                  <a:schemeClr val="bg1"/>
                </a:solidFill>
              </a:rPr>
              <a:t>Ieta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The desired design will simulate a similar functionality of the currently used Glassman High Voltage FR Series 300 Watt Power Supply.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The purpose is to complement ionic wind research by providing better mobility using lightweight and affordable parts.</a:t>
            </a:r>
          </a:p>
        </p:txBody>
      </p:sp>
    </p:spTree>
    <p:extLst>
      <p:ext uri="{BB962C8B-B14F-4D97-AF65-F5344CB8AC3E}">
        <p14:creationId xmlns:p14="http://schemas.microsoft.com/office/powerpoint/2010/main" val="224385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6D35AD-766F-4096-9BDE-E853D82B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Ionic Wind Research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818326-63E5-42D5-AE96-F9828373630C}"/>
              </a:ext>
            </a:extLst>
          </p:cNvPr>
          <p:cNvSpPr txBox="1"/>
          <p:nvPr/>
        </p:nvSpPr>
        <p:spPr>
          <a:xfrm>
            <a:off x="762000" y="2279017"/>
            <a:ext cx="5314543" cy="37756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Ionic wind is airflow generated by electrostatic forces of corona discharge from conductors. It is an intense electric field of electrodes.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It is not visible, but </a:t>
            </a:r>
            <a:r>
              <a:rPr lang="en-US" sz="1600" dirty="0"/>
              <a:t>w</a:t>
            </a:r>
            <a:r>
              <a:rPr lang="en-US" sz="1600" dirty="0" smtClean="0"/>
              <a:t>ith the application of high voltage, ions are extracted near the sharp edges of the electrodes. The acceleration of these ions generate ionic wind and current.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With a higher wind intensity, enough thrust is generated to actuate devices.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In 2018, the first flight of an ionic rotational device and the first ionic wind-activated toy car were achieved at SUNY Oswego.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Research continues using specifically the propeller-cylinder system, as shown on the right.</a:t>
            </a:r>
            <a:endParaRPr lang="en-US" sz="14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52AC6D7F-F068-4E11-BB06-F601D89BB9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184A00-074E-451F-95A9-EB01CC0923D9}"/>
              </a:ext>
            </a:extLst>
          </p:cNvPr>
          <p:cNvSpPr txBox="1"/>
          <p:nvPr/>
        </p:nvSpPr>
        <p:spPr>
          <a:xfrm>
            <a:off x="762000" y="2279018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Screen Shot 2020-04-13 at 6.22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57" y="703108"/>
            <a:ext cx="3429000" cy="3390900"/>
          </a:xfrm>
          <a:prstGeom prst="rect">
            <a:avLst/>
          </a:prstGeom>
        </p:spPr>
      </p:pic>
      <p:pic>
        <p:nvPicPr>
          <p:cNvPr id="5" name="Picture 4" descr="Screen Shot 2020-04-13 at 6.24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613" y="4121273"/>
            <a:ext cx="22225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32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6D35AD-766F-4096-9BDE-E853D82B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Ionic Wind Research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818326-63E5-42D5-AE96-F9828373630C}"/>
              </a:ext>
            </a:extLst>
          </p:cNvPr>
          <p:cNvSpPr txBox="1"/>
          <p:nvPr/>
        </p:nvSpPr>
        <p:spPr>
          <a:xfrm>
            <a:off x="762000" y="2279017"/>
            <a:ext cx="5314543" cy="37756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Copper tape and metal pins were used on the propellers to create the electrode design.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Various </a:t>
            </a:r>
            <a:r>
              <a:rPr lang="en-US" sz="1600" dirty="0"/>
              <a:t>setups </a:t>
            </a:r>
            <a:r>
              <a:rPr lang="en-US" sz="1600" dirty="0" smtClean="0"/>
              <a:t>using these materials have </a:t>
            </a:r>
            <a:r>
              <a:rPr lang="en-US" sz="1600" dirty="0"/>
              <a:t>been tested to determine which is </a:t>
            </a:r>
            <a:r>
              <a:rPr lang="en-US" sz="1600" dirty="0" smtClean="0"/>
              <a:t>the most </a:t>
            </a:r>
            <a:r>
              <a:rPr lang="en-US" sz="1600" dirty="0"/>
              <a:t>efficient</a:t>
            </a:r>
            <a:r>
              <a:rPr lang="en-US" sz="1600" dirty="0" smtClean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Thrust measurements also help to determine the effects of these materials.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Subsequently, the current and voltage readings using the Glassman high-voltage power supply assisted in establishing the ranges.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 A smaller, lightweight, and affordable high-voltage power supply would grant better mobility for future research using various ionic actuators.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 smtClean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52AC6D7F-F068-4E11-BB06-F601D89BB9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184A00-074E-451F-95A9-EB01CC0923D9}"/>
              </a:ext>
            </a:extLst>
          </p:cNvPr>
          <p:cNvSpPr txBox="1"/>
          <p:nvPr/>
        </p:nvSpPr>
        <p:spPr>
          <a:xfrm>
            <a:off x="762000" y="2279018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8005162" y="1073864"/>
            <a:ext cx="3354846" cy="29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7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C30F3B-4135-F54E-A5F7-B51912F5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937970" cy="2964168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 dirty="0" smtClean="0">
                <a:solidFill>
                  <a:srgbClr val="FFFFFF"/>
                </a:solidFill>
              </a:rPr>
              <a:t>Thrust Measurement</a:t>
            </a:r>
            <a:br>
              <a:rPr lang="en-US" sz="2600" dirty="0" smtClean="0">
                <a:solidFill>
                  <a:srgbClr val="FFFFFF"/>
                </a:solidFill>
              </a:rPr>
            </a:br>
            <a:r>
              <a:rPr lang="en-US" sz="2600" dirty="0" smtClean="0">
                <a:solidFill>
                  <a:srgbClr val="FFFFFF"/>
                </a:solidFill>
              </a:rPr>
              <a:t>Setup</a:t>
            </a:r>
            <a:endParaRPr lang="en-US" sz="26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587" y="1761437"/>
            <a:ext cx="1636533" cy="3587411"/>
          </a:xfrm>
          <a:prstGeom prst="rect">
            <a:avLst/>
          </a:prstGeom>
        </p:spPr>
      </p:pic>
      <p:pic>
        <p:nvPicPr>
          <p:cNvPr id="7" name="Google Shape;2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2672" y="1583927"/>
            <a:ext cx="6603472" cy="3696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409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707FC24-6981-43D9-B525-C7832BA22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BEC2E0-944F-734D-B383-617D52DD4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</a:rPr>
              <a:t>Lift of Two- Bladed Propeller</a:t>
            </a:r>
            <a:endParaRPr lang="en-US" sz="4800" dirty="0">
              <a:solidFill>
                <a:srgbClr val="FFFFFF"/>
              </a:solidFill>
            </a:endParaRPr>
          </a:p>
        </p:txBody>
      </p:sp>
      <p:pic>
        <p:nvPicPr>
          <p:cNvPr id="3" name="Propeller with lif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484" t="6667" r="557" b="13332"/>
          <a:stretch/>
        </p:blipFill>
        <p:spPr>
          <a:xfrm>
            <a:off x="6687591" y="662019"/>
            <a:ext cx="32004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34530" y="314055"/>
            <a:ext cx="72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07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6D35AD-766F-4096-9BDE-E853D82B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High Voltage Power Supply 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184A00-074E-451F-95A9-EB01CC0923D9}"/>
              </a:ext>
            </a:extLst>
          </p:cNvPr>
          <p:cNvSpPr txBox="1"/>
          <p:nvPr/>
        </p:nvSpPr>
        <p:spPr>
          <a:xfrm>
            <a:off x="2165569" y="1956816"/>
            <a:ext cx="7860863" cy="40248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primary function of a power supply is to convert electric current from a source to the correct voltage, current, and frequency to power the load.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proposed </a:t>
            </a:r>
            <a:r>
              <a:rPr lang="en-US" sz="1600" dirty="0"/>
              <a:t>HVPS needs </a:t>
            </a:r>
            <a:r>
              <a:rPr lang="en-US" sz="1600" dirty="0" smtClean="0"/>
              <a:t>to simulate </a:t>
            </a:r>
            <a:r>
              <a:rPr lang="en-US" sz="1600" dirty="0"/>
              <a:t>the working of a </a:t>
            </a:r>
            <a:r>
              <a:rPr lang="en-US" sz="1600" dirty="0" smtClean="0"/>
              <a:t>Glassman high-voltage </a:t>
            </a:r>
            <a:r>
              <a:rPr lang="en-US" sz="1600" dirty="0"/>
              <a:t>power </a:t>
            </a:r>
            <a:r>
              <a:rPr lang="en-US" sz="1600" dirty="0" smtClean="0"/>
              <a:t>supply.</a:t>
            </a: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Required output needs to be over </a:t>
            </a:r>
            <a:r>
              <a:rPr lang="en-US" sz="1600" dirty="0" smtClean="0"/>
              <a:t>30kV.</a:t>
            </a: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Output current needs be around 200mA or </a:t>
            </a:r>
            <a:r>
              <a:rPr lang="en-US" sz="1600" dirty="0" smtClean="0"/>
              <a:t>less. </a:t>
            </a: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needs of the EHD </a:t>
            </a:r>
            <a:r>
              <a:rPr lang="en-US" sz="1600" dirty="0"/>
              <a:t>project </a:t>
            </a:r>
            <a:r>
              <a:rPr lang="en-US" sz="1600" dirty="0" smtClean="0"/>
              <a:t>are </a:t>
            </a:r>
            <a:r>
              <a:rPr lang="en-US" sz="1600" dirty="0"/>
              <a:t>based on a </a:t>
            </a:r>
            <a:r>
              <a:rPr lang="en-US" sz="1600" dirty="0" smtClean="0"/>
              <a:t>lightweight </a:t>
            </a:r>
            <a:r>
              <a:rPr lang="en-US" sz="1600" dirty="0"/>
              <a:t>HVPS design.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HVPS needs to be </a:t>
            </a:r>
            <a:r>
              <a:rPr lang="en-US" sz="1600" dirty="0" smtClean="0"/>
              <a:t>modified, </a:t>
            </a:r>
            <a:r>
              <a:rPr lang="en-US" sz="1600" dirty="0"/>
              <a:t>and </a:t>
            </a:r>
            <a:r>
              <a:rPr lang="en-US" sz="1600" dirty="0" smtClean="0"/>
              <a:t>it should </a:t>
            </a:r>
            <a:r>
              <a:rPr lang="en-US" sz="1600" dirty="0"/>
              <a:t>have the potential to integrate </a:t>
            </a:r>
            <a:r>
              <a:rPr lang="en-US" sz="1600" dirty="0" smtClean="0"/>
              <a:t>with </a:t>
            </a:r>
            <a:r>
              <a:rPr lang="en-US" sz="1600" dirty="0"/>
              <a:t>the </a:t>
            </a:r>
            <a:r>
              <a:rPr lang="en-US" sz="1600" dirty="0" smtClean="0"/>
              <a:t>actuator. </a:t>
            </a: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7208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6918796-2918-40D6-BE3A-4600C47FCD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6D35AD-766F-4096-9BDE-E853D82B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High Voltage Power Supply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184A00-074E-451F-95A9-EB01CC0923D9}"/>
              </a:ext>
            </a:extLst>
          </p:cNvPr>
          <p:cNvSpPr txBox="1"/>
          <p:nvPr/>
        </p:nvSpPr>
        <p:spPr>
          <a:xfrm>
            <a:off x="1428750" y="1597390"/>
            <a:ext cx="9334500" cy="87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B36D765B-B3D4-42B0-AA3C-396B2BE8C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61049"/>
            <a:ext cx="10592108" cy="328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9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1293</Words>
  <Application>Microsoft Macintosh PowerPoint</Application>
  <PresentationFormat>Custom</PresentationFormat>
  <Paragraphs>123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High-Voltage Power Supply for Ionic Wind-Driven Systems</vt:lpstr>
      <vt:lpstr>Content </vt:lpstr>
      <vt:lpstr>Introduction</vt:lpstr>
      <vt:lpstr>Ionic Wind Research</vt:lpstr>
      <vt:lpstr>Ionic Wind Research</vt:lpstr>
      <vt:lpstr>Thrust Measurement Setup</vt:lpstr>
      <vt:lpstr>Lift of Two- Bladed Propeller</vt:lpstr>
      <vt:lpstr>The High Voltage Power Supply </vt:lpstr>
      <vt:lpstr>The High Voltage Power Supply </vt:lpstr>
      <vt:lpstr>Transformer</vt:lpstr>
      <vt:lpstr>Transformer</vt:lpstr>
      <vt:lpstr>Multiplier Circuit </vt:lpstr>
      <vt:lpstr>Multiplier Circuit </vt:lpstr>
      <vt:lpstr>Voltage Multiplier Simulation</vt:lpstr>
      <vt:lpstr>Voltage Multiplier Simulations</vt:lpstr>
      <vt:lpstr>Royer Circuit Oscillator </vt:lpstr>
      <vt:lpstr>Royer Circuit</vt:lpstr>
      <vt:lpstr>Combined Circuit Currently being worked on to provide accurate results 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voltage power supply for the ionic wind research </dc:title>
  <dc:creator>Blake W Farnham</dc:creator>
  <cp:lastModifiedBy>Lauren Wensley</cp:lastModifiedBy>
  <cp:revision>28</cp:revision>
  <dcterms:created xsi:type="dcterms:W3CDTF">2020-04-13T01:00:31Z</dcterms:created>
  <dcterms:modified xsi:type="dcterms:W3CDTF">2020-04-14T20:01:59Z</dcterms:modified>
</cp:coreProperties>
</file>